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9"/>
  </p:notesMasterIdLst>
  <p:sldIdLst>
    <p:sldId id="1271" r:id="rId3"/>
    <p:sldId id="1254" r:id="rId4"/>
    <p:sldId id="1285" r:id="rId5"/>
    <p:sldId id="1286" r:id="rId6"/>
    <p:sldId id="1287" r:id="rId7"/>
    <p:sldId id="1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EF3EE73-6579-9253-5FBD-16CBB5DF7123}" name="Davis, Lizzy" initials="DL" userId="S::Lizzy_Davis@baylor.edu::e5a7c12f-2076-4b38-99f8-8044eee5c237" providerId="AD"/>
  <p188:author id="{D5C11C8E-7C40-9116-10FB-1F3BB3D9B4C2}" name="Cockle, Ted" initials="CT" userId="S::ted_cockle1@baylor.edu::72415f79-cfe9-428d-847e-c16feeab67a3" providerId="AD"/>
  <p188:author id="{FA1B82B8-62CA-B5A5-B058-944F4D3F6DE8}" name="Schnitker, Sarah" initials="SS" userId="S::Sarah_Schnitker@baylor.edu::412dad95-c6f0-47db-8c48-c4f2186a7fc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A2D"/>
    <a:srgbClr val="F9AF31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57" autoAdjust="0"/>
    <p:restoredTop sz="71020" autoAdjust="0"/>
  </p:normalViewPr>
  <p:slideViewPr>
    <p:cSldViewPr snapToGrid="0">
      <p:cViewPr varScale="1">
        <p:scale>
          <a:sx n="89" d="100"/>
          <a:sy n="89" d="100"/>
        </p:scale>
        <p:origin x="23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17F1A-91FC-457B-9AE8-CD52B82FC532}" type="datetimeFigureOut">
              <a:rPr lang="en-US" smtClean="0"/>
              <a:t>8/27/24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9C0D1-30A9-4EB8-A403-D767EC157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31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6652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12C5F2-1D7B-4F9C-ACBA-FAF899C5706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6652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9721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946D0D-8325-450E-AA6A-9A9062E320C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165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46D0D-8325-450E-AA6A-9A9062E320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66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46D0D-8325-450E-AA6A-9A9062E320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71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46D0D-8325-450E-AA6A-9A9062E320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7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946D0D-8325-450E-AA6A-9A9062E320C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4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B2DF4-7BB4-409F-A9F0-0C8A90F7C3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17498-2AF6-46E0-8532-42B92A39D4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FC8B3-110C-472F-9EE8-4BF5BEE41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6531B-2E53-4378-BCAC-32A7BF2E3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1D12C-B480-4930-A03B-EE36B5B9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0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325AC-6D98-4D67-B295-4BA61E881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0BB4B3-3330-4FF7-A91C-6802BA137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16746-6106-40F6-AFAD-225B38AD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404D7-116C-4852-BE81-EDDDF37EB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DE531-7146-494C-98DC-159ABBE62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37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058F84-305E-4966-B7B3-D03798C29D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DED92-449A-4E56-A030-783D627D6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AB691-52C9-4369-8DC3-4FE5B5F48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26C14-AAC5-4709-AC20-1A86A1345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2955B-2492-41DD-9BCA-CDC852123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0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6F1D3-C841-4561-AB53-FC817F07D6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086527-EAFB-4E27-B23B-7C5A53A073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A9588-5D06-4FAF-AE6F-2A39B70A6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763F-E04D-4E29-ABEC-26CAD84C34F5}" type="datetimeFigureOut">
              <a:rPr lang="en-US" smtClean="0"/>
              <a:t>8/27/24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17E48-EE67-4AA4-B389-D8BD54BB8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E07FD-A30A-4625-885D-AFDCEDBA9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977F1-E62F-4D3A-99C5-F2D83AC42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51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C2A7F-6793-40E2-9515-8790E3B8F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B2E69-9FEC-4EAE-8C2C-0E47CA62B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DBC0D-569B-4BFC-8E06-D901442FB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763F-E04D-4E29-ABEC-26CAD84C34F5}" type="datetimeFigureOut">
              <a:rPr lang="en-US" smtClean="0"/>
              <a:t>8/27/24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29205-A149-44E2-9D7A-9AEB92A45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FA567-FA93-4DB1-8D57-433D389C4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977F1-E62F-4D3A-99C5-F2D83AC42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51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349C-064E-4D9A-9C22-C34D50DBE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7C999-7C82-4C9F-ADBC-60263AE9C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4BC1D-F2E8-4290-BD6F-9A3BD5652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A3F59-3677-41E8-9BE5-21B7890C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8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A4A17-9D79-420B-877B-214960F87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FE0BD-6214-445E-A15C-2B8FAD07A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DBA53-D0CD-4CA7-B2BB-67C43258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AE95C-0659-4CC9-8C9F-35D927241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0D9C3-C6A4-4E70-8972-7923024C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0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3EEB-B643-41CD-A372-986ED9D0E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1AB8DD-A93C-4909-99DA-76719A6FB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9C036-4246-43FB-8188-10CA26CBD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D4B24-3DC4-4BB2-BE8B-2F961BB78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4B401-6588-41BB-B564-B2E3583E6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1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41CC3-FA3E-4D6C-9552-7463E0A48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F57C1-CA87-4BC5-8050-AA8FB5F65A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6A70D-3BAA-4FCA-B105-C5CA23DA3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7A7C40-5E83-41C8-ACCD-8510CE474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E2EBC6-C2D2-48E5-B1DA-4845273A3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E06A4-706C-4DD3-A92C-B479AB5AE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91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6DCE0-DCB9-4FAF-B835-4E40401B5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95B28-7B57-42CD-8FCF-DC9468F0E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989743-72A5-432C-BC62-2F7CEC111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E3BA4E-C1D2-4598-A22F-F3E2B282EA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04DCE2-51AA-48A2-93C6-276ADBE17C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123FA8-C85C-42E6-B9A3-1000392F3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9C7C40-A934-4550-8435-EE0D4D45D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3B6BCC-4592-4596-BCC6-252ED19E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349C-064E-4D9A-9C22-C34D50DBE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7C999-7C82-4C9F-ADBC-60263AE9C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4BC1D-F2E8-4290-BD6F-9A3BD5652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A3F59-3677-41E8-9BE5-21B7890C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48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8CB805-B9CE-4B1F-90DB-B90E2756F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601474-BDD6-4265-BE90-48B755F64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E4398A-5762-4ED8-A7EA-4C03C548F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2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C8347-A30A-4E6E-89FF-910C15D5D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456B0-1A6D-4C96-8574-5206A095C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6935E0-93B4-4520-B31F-8DC615555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4024F8-4F29-4F39-9908-89D25F1B4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5B412-7A85-4813-BC7A-BCC5EFDDB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6EB6E-5CFF-435C-B45A-A70073967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06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277BF-F36C-4D56-AB87-5A6C4835E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F5CD67-21A9-4417-AC7E-778BD397F6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50073-07D9-4951-A37E-BC857E562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40ED34-DFAD-4E32-A253-FD88025C7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6F17E-3F36-442B-A506-115202236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28FADA-9E39-409A-A49C-3DDE2C0C4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28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648FCA-6491-40B4-8F5B-BD5922F48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EE1B5-098A-4EDA-9ED9-CED98FB3A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7EACF-13B8-4262-B44F-E0F42E125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6E46F-D7D6-4280-815F-E9ABC68115AC}" type="datetimeFigureOut">
              <a:rPr lang="en-US" smtClean="0"/>
              <a:t>8/27/24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410F9-2C2B-4CB7-B0D6-BB19D67A2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7B0D7-B810-4C4A-9451-0CBAA8ED14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2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D98EB6-5956-420B-906F-36B416089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180E64-F102-4D27-9FA3-9913F245B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9B305-C618-42E7-817A-ABCA15D5B4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6763F-E04D-4E29-ABEC-26CAD84C34F5}" type="datetimeFigureOut">
              <a:rPr lang="en-US" smtClean="0"/>
              <a:t>8/27/24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4581F-98E6-4006-ACD5-8D5203328A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8B2D9-A335-46B5-AC82-9948214AE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977F1-E62F-4D3A-99C5-F2D83AC42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2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99C44-ABFA-4022-9CAE-1EDE75702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5" y="851517"/>
            <a:ext cx="5940584" cy="299141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br>
              <a:rPr lang="en-US" b="1" kern="1200" dirty="0">
                <a:solidFill>
                  <a:schemeClr val="tx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</a:br>
            <a:r>
              <a:rPr lang="en-US" b="1" dirty="0"/>
              <a:t> </a:t>
            </a:r>
            <a:r>
              <a:rPr lang="en-US" b="1" kern="1200" dirty="0">
                <a:latin typeface="+mj-lt"/>
                <a:ea typeface="+mj-ea"/>
                <a:cs typeface="+mj-cs"/>
              </a:rPr>
              <a:t> </a:t>
            </a:r>
            <a:br>
              <a:rPr lang="en-US" b="1" kern="1200" dirty="0">
                <a:solidFill>
                  <a:schemeClr val="tx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</a:br>
            <a:r>
              <a:rPr lang="en-US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 </a:t>
            </a:r>
            <a:r>
              <a:rPr lang="en-US" b="1" kern="1200" dirty="0">
                <a:latin typeface="+mj-lt"/>
                <a:ea typeface="+mj-ea"/>
                <a:cs typeface="+mj-cs"/>
              </a:rPr>
              <a:t>Introduction to Cross-Training</a:t>
            </a:r>
          </a:p>
        </p:txBody>
      </p:sp>
      <p:pic>
        <p:nvPicPr>
          <p:cNvPr id="9" name="Picture 8" descr="A picture containing symbol, font, logo, graphics&#10;&#10;Description automatically generated">
            <a:extLst>
              <a:ext uri="{FF2B5EF4-FFF2-40B4-BE49-F238E27FC236}">
                <a16:creationId xmlns:a16="http://schemas.microsoft.com/office/drawing/2014/main" id="{44200BF2-5BA2-7D5D-F231-4B4889B474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366" y="2348883"/>
            <a:ext cx="3959651" cy="3657600"/>
          </a:xfrm>
          <a:prstGeom prst="rect">
            <a:avLst/>
          </a:prstGeom>
        </p:spPr>
      </p:pic>
      <p:sp>
        <p:nvSpPr>
          <p:cNvPr id="10" name="Parallelogram 9">
            <a:extLst>
              <a:ext uri="{FF2B5EF4-FFF2-40B4-BE49-F238E27FC236}">
                <a16:creationId xmlns:a16="http://schemas.microsoft.com/office/drawing/2014/main" id="{8DEF3D45-C484-4AA9-9C2A-EB2F650DE710}"/>
              </a:ext>
            </a:extLst>
          </p:cNvPr>
          <p:cNvSpPr/>
          <p:nvPr/>
        </p:nvSpPr>
        <p:spPr>
          <a:xfrm>
            <a:off x="-381000" y="410368"/>
            <a:ext cx="11049000" cy="1189832"/>
          </a:xfrm>
          <a:prstGeom prst="parallelogram">
            <a:avLst/>
          </a:prstGeom>
          <a:solidFill>
            <a:srgbClr val="147A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Illuminating Theology With Psychological Science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n Serif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CB0C5E-35E5-2315-175D-674E81EEBF70}"/>
              </a:ext>
            </a:extLst>
          </p:cNvPr>
          <p:cNvSpPr txBox="1"/>
          <p:nvPr/>
        </p:nvSpPr>
        <p:spPr>
          <a:xfrm>
            <a:off x="991674" y="6220496"/>
            <a:ext cx="6841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This work was created by Sarah </a:t>
            </a:r>
            <a:r>
              <a:rPr lang="en-US" sz="1200" i="1" dirty="0" err="1"/>
              <a:t>Schnitker</a:t>
            </a:r>
            <a:r>
              <a:rPr lang="en-US" sz="1200" i="1" dirty="0"/>
              <a:t> and Devan Stahl and is licensed under a CC-BY-NC-SA license.</a:t>
            </a:r>
          </a:p>
        </p:txBody>
      </p:sp>
    </p:spTree>
    <p:extLst>
      <p:ext uri="{BB962C8B-B14F-4D97-AF65-F5344CB8AC3E}">
        <p14:creationId xmlns:p14="http://schemas.microsoft.com/office/powerpoint/2010/main" val="315408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"/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F3894-417F-4F42-99C2-4922BF577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69" y="717826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Calibri"/>
                <a:cs typeface="Calibri"/>
              </a:rPr>
              <a:t>Training Goals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232E18A-3044-481D-9717-80B5F189A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787" y="1948401"/>
            <a:ext cx="11469541" cy="455577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buNone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By the end of the in-person training intensive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theologians will be able to:</a:t>
            </a:r>
            <a:endParaRPr lang="en-US" dirty="0"/>
          </a:p>
          <a:p>
            <a:pPr marL="274320">
              <a:spcBef>
                <a:spcPts val="1300"/>
              </a:spcBef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Explain multiple methods of epistemology and the process of the scientific method</a:t>
            </a:r>
            <a:endParaRPr lang="en-US" dirty="0">
              <a:cs typeface="Calibri" panose="020F0502020204030204"/>
            </a:endParaRPr>
          </a:p>
          <a:p>
            <a:pPr marL="274320">
              <a:spcBef>
                <a:spcPts val="1300"/>
              </a:spcBef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Articulate the role of theories in psychological research and the content of major theories related to suffering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virtue development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and aesthetics</a:t>
            </a:r>
            <a:endParaRPr lang="en-US" dirty="0">
              <a:cs typeface="Calibri" panose="020F0502020204030204"/>
            </a:endParaRPr>
          </a:p>
          <a:p>
            <a:pPr marL="274320">
              <a:spcBef>
                <a:spcPts val="1300"/>
              </a:spcBef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Understand ethics relating to research with human subjects and their role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in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the design and implementation of research</a:t>
            </a:r>
            <a:endParaRPr lang="en-US" dirty="0">
              <a:cs typeface="Calibri" panose="020F0502020204030204"/>
            </a:endParaRPr>
          </a:p>
          <a:p>
            <a:pPr marL="274320">
              <a:spcBef>
                <a:spcPts val="1300"/>
              </a:spcBef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Select appropriate research methods for specific empirical research questions</a:t>
            </a:r>
            <a:endParaRPr lang="en-US" dirty="0">
              <a:cs typeface="Calibri" panose="020F0502020204030204"/>
            </a:endParaRPr>
          </a:p>
          <a:p>
            <a:pPr marL="274320">
              <a:spcBef>
                <a:spcPts val="1300"/>
              </a:spcBef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Evaluate published empirical research, specifically identifying concerns of internal validity, external validity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and measurement</a:t>
            </a:r>
            <a:endParaRPr lang="en-US" dirty="0">
              <a:cs typeface="Calibri" panose="020F0502020204030204"/>
            </a:endParaRPr>
          </a:p>
          <a:p>
            <a:pPr marL="274320">
              <a:spcBef>
                <a:spcPts val="1300"/>
              </a:spcBef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Enter into a collaborative interpersonal and professional relationship with a psychologist</a:t>
            </a:r>
            <a:endParaRPr lang="en-US" dirty="0">
              <a:cs typeface="Calibri" panose="020F0502020204030204"/>
            </a:endParaRPr>
          </a:p>
          <a:p>
            <a:pPr marL="274320">
              <a:spcBef>
                <a:spcPts val="1300"/>
              </a:spcBef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Participate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in </a:t>
            </a: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research activities within a psychological laboratory</a:t>
            </a:r>
            <a:endParaRPr lang="en-US" dirty="0">
              <a:cs typeface="Calibri" panose="020F0502020204030204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effectLst/>
              <a:latin typeface="Open Sans"/>
              <a:ea typeface="Open Sans"/>
              <a:cs typeface="Open Sans"/>
            </a:endParaRPr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69A4D07-6BFC-4DD9-8CCA-916996B0E701}"/>
              </a:ext>
            </a:extLst>
          </p:cNvPr>
          <p:cNvSpPr/>
          <p:nvPr/>
        </p:nvSpPr>
        <p:spPr>
          <a:xfrm>
            <a:off x="-685642" y="208903"/>
            <a:ext cx="11049000" cy="472134"/>
          </a:xfrm>
          <a:prstGeom prst="parallelogram">
            <a:avLst/>
          </a:prstGeom>
          <a:solidFill>
            <a:srgbClr val="147A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Welcome and Introduction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 </a:t>
            </a:r>
          </a:p>
        </p:txBody>
      </p:sp>
      <p:pic>
        <p:nvPicPr>
          <p:cNvPr id="3" name="Picture 2" descr="A picture containing symbol, font, logo, graphics&#10;&#10;Description automatically generated">
            <a:extLst>
              <a:ext uri="{FF2B5EF4-FFF2-40B4-BE49-F238E27FC236}">
                <a16:creationId xmlns:a16="http://schemas.microsoft.com/office/drawing/2014/main" id="{9CFDE67C-C9C5-0844-3860-5F116026C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07" y="208903"/>
            <a:ext cx="1386455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910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220F-4838-4C99-84C1-B763F8D1B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601" y="1967047"/>
            <a:ext cx="3025847" cy="1325563"/>
          </a:xfrm>
        </p:spPr>
        <p:txBody>
          <a:bodyPr>
            <a:normAutofit/>
          </a:bodyPr>
          <a:lstStyle/>
          <a:p>
            <a:r>
              <a:rPr lang="en-US" b="1" dirty="0"/>
              <a:t>Assumption #1:</a:t>
            </a:r>
            <a:endParaRPr lang="en-US" b="1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57403-DDCD-4AD9-A926-B53683207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685" y="1823662"/>
            <a:ext cx="3837770" cy="41278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rgbClr val="000000"/>
                </a:solidFill>
                <a:ea typeface="Times New Roman" panose="02020603050405020304" pitchFamily="18" charset="0"/>
              </a:rPr>
              <a:t>Communicating across disciplines is challenging</a:t>
            </a:r>
            <a:r>
              <a:rPr lang="en-US" sz="4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endParaRPr lang="en-US" sz="4400" dirty="0">
              <a:cs typeface="Calibri" panose="020F0502020204030204"/>
            </a:endParaRPr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D50CA783-200E-4AAB-B08E-719BB68DAB41}"/>
              </a:ext>
            </a:extLst>
          </p:cNvPr>
          <p:cNvSpPr/>
          <p:nvPr/>
        </p:nvSpPr>
        <p:spPr>
          <a:xfrm>
            <a:off x="-685642" y="208903"/>
            <a:ext cx="11049000" cy="472134"/>
          </a:xfrm>
          <a:prstGeom prst="parallelogram">
            <a:avLst/>
          </a:prstGeom>
          <a:solidFill>
            <a:srgbClr val="147A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Panel: Interdisciplinary Collaboration &amp; Team Science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 </a:t>
            </a:r>
          </a:p>
        </p:txBody>
      </p:sp>
      <p:pic>
        <p:nvPicPr>
          <p:cNvPr id="6" name="Picture 5" descr="A picture containing symbol, font, logo, graphics&#10;&#10;Description automatically generated">
            <a:extLst>
              <a:ext uri="{FF2B5EF4-FFF2-40B4-BE49-F238E27FC236}">
                <a16:creationId xmlns:a16="http://schemas.microsoft.com/office/drawing/2014/main" id="{65BC5744-E421-3252-D2A6-CB26160B71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07" y="208903"/>
            <a:ext cx="1386455" cy="1280160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B0AAC701-F1A2-CE3D-6833-2E75CCC3CC98}"/>
              </a:ext>
            </a:extLst>
          </p:cNvPr>
          <p:cNvSpPr txBox="1"/>
          <p:nvPr/>
        </p:nvSpPr>
        <p:spPr>
          <a:xfrm>
            <a:off x="1021976" y="4778187"/>
            <a:ext cx="7261412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>
                <a:solidFill>
                  <a:schemeClr val="accent6">
                    <a:lumMod val="50000"/>
                  </a:schemeClr>
                </a:solidFill>
              </a:rPr>
              <a:t>Please write down any words you need defined or think mean something different across disciplines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endParaRPr lang="en-US" dirty="0"/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79EA3FAE-DDC2-A536-A0EE-26AC51E31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1949" y="4782712"/>
            <a:ext cx="2516226" cy="1734479"/>
          </a:xfrm>
          <a:prstGeom prst="rect">
            <a:avLst/>
          </a:prstGeom>
        </p:spPr>
      </p:pic>
      <p:pic>
        <p:nvPicPr>
          <p:cNvPr id="11" name="Picture 11" descr="A picture containing shape&#10;&#10;Description automatically generated">
            <a:extLst>
              <a:ext uri="{FF2B5EF4-FFF2-40B4-BE49-F238E27FC236}">
                <a16:creationId xmlns:a16="http://schemas.microsoft.com/office/drawing/2014/main" id="{ECAC544B-83A8-1C27-E7C2-0CF2BE2C37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4327" y="1795346"/>
            <a:ext cx="4313663" cy="215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59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BA5BBE5D-6704-0F05-E7A4-A231D8386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7756" y="1643062"/>
            <a:ext cx="2352675" cy="328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DF220F-4838-4C99-84C1-B763F8D1B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601" y="1967047"/>
            <a:ext cx="3025847" cy="1325563"/>
          </a:xfrm>
        </p:spPr>
        <p:txBody>
          <a:bodyPr>
            <a:normAutofit/>
          </a:bodyPr>
          <a:lstStyle/>
          <a:p>
            <a:r>
              <a:rPr lang="en-US" b="1" dirty="0"/>
              <a:t>Assumption #2:</a:t>
            </a:r>
            <a:endParaRPr lang="en-US" b="1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57403-DDCD-4AD9-A926-B53683207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685" y="1823662"/>
            <a:ext cx="4590477" cy="41278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rgbClr val="000000"/>
                </a:solidFill>
                <a:ea typeface="Times New Roman" panose="02020603050405020304" pitchFamily="18" charset="0"/>
              </a:rPr>
              <a:t>We will have some jingle-jangle fallacies</a:t>
            </a:r>
            <a:r>
              <a:rPr lang="en-US" sz="4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endParaRPr lang="en-US" sz="4400" dirty="0">
              <a:cs typeface="Calibri" panose="020F0502020204030204"/>
            </a:endParaRPr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D50CA783-200E-4AAB-B08E-719BB68DAB41}"/>
              </a:ext>
            </a:extLst>
          </p:cNvPr>
          <p:cNvSpPr/>
          <p:nvPr/>
        </p:nvSpPr>
        <p:spPr>
          <a:xfrm>
            <a:off x="-685642" y="208903"/>
            <a:ext cx="11049000" cy="472134"/>
          </a:xfrm>
          <a:prstGeom prst="parallelogram">
            <a:avLst/>
          </a:prstGeom>
          <a:solidFill>
            <a:srgbClr val="147A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Panel: Interdisciplinary Collaboration &amp; Team Science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 </a:t>
            </a:r>
          </a:p>
        </p:txBody>
      </p:sp>
      <p:pic>
        <p:nvPicPr>
          <p:cNvPr id="6" name="Picture 5" descr="A picture containing symbol, font, logo, graphics&#10;&#10;Description automatically generated">
            <a:extLst>
              <a:ext uri="{FF2B5EF4-FFF2-40B4-BE49-F238E27FC236}">
                <a16:creationId xmlns:a16="http://schemas.microsoft.com/office/drawing/2014/main" id="{65BC5744-E421-3252-D2A6-CB26160B71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07" y="208903"/>
            <a:ext cx="1386455" cy="1280160"/>
          </a:xfrm>
          <a:prstGeom prst="rect">
            <a:avLst/>
          </a:prstGeom>
        </p:spPr>
      </p:pic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8032FE40-4B89-BF01-25DA-20ADC5E1EBE6}"/>
              </a:ext>
            </a:extLst>
          </p:cNvPr>
          <p:cNvSpPr/>
          <p:nvPr/>
        </p:nvSpPr>
        <p:spPr>
          <a:xfrm>
            <a:off x="7073153" y="815969"/>
            <a:ext cx="5656729" cy="5037984"/>
          </a:xfrm>
          <a:prstGeom prst="mathMultiply">
            <a:avLst/>
          </a:prstGeom>
          <a:solidFill>
            <a:srgbClr val="C00000">
              <a:alpha val="67059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B0AAC701-F1A2-CE3D-6833-2E75CCC3CC98}"/>
              </a:ext>
            </a:extLst>
          </p:cNvPr>
          <p:cNvSpPr txBox="1"/>
          <p:nvPr/>
        </p:nvSpPr>
        <p:spPr>
          <a:xfrm>
            <a:off x="1021976" y="4778187"/>
            <a:ext cx="7261412" cy="19082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>
                <a:solidFill>
                  <a:schemeClr val="accent6">
                    <a:lumMod val="50000"/>
                  </a:schemeClr>
                </a:solidFill>
              </a:rPr>
              <a:t>Jingle – assumption that two different things are the same because they bear the same name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endParaRPr lang="en-US" sz="2000" b="1" i="1" dirty="0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r>
              <a:rPr lang="en-US" sz="2000" b="1" i="1" dirty="0">
                <a:solidFill>
                  <a:schemeClr val="accent6">
                    <a:lumMod val="50000"/>
                  </a:schemeClr>
                </a:solidFill>
              </a:rPr>
              <a:t>Jangle – assumption that two nearly identical things are different because they are bear different names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351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220F-4838-4C99-84C1-B763F8D1B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601" y="1967047"/>
            <a:ext cx="3025847" cy="1325563"/>
          </a:xfrm>
        </p:spPr>
        <p:txBody>
          <a:bodyPr>
            <a:normAutofit/>
          </a:bodyPr>
          <a:lstStyle/>
          <a:p>
            <a:r>
              <a:rPr lang="en-US" b="1" dirty="0"/>
              <a:t>Assumption #3:</a:t>
            </a:r>
            <a:endParaRPr lang="en-US" b="1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57403-DDCD-4AD9-A926-B53683207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685" y="1935174"/>
            <a:ext cx="4172307" cy="41278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400" dirty="0">
                <a:cs typeface="Calibri" panose="020F0502020204030204"/>
              </a:rPr>
              <a:t>Psychologists test hypotheses regarding natural claims.</a:t>
            </a:r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D50CA783-200E-4AAB-B08E-719BB68DAB41}"/>
              </a:ext>
            </a:extLst>
          </p:cNvPr>
          <p:cNvSpPr/>
          <p:nvPr/>
        </p:nvSpPr>
        <p:spPr>
          <a:xfrm>
            <a:off x="-685642" y="208903"/>
            <a:ext cx="11049000" cy="472134"/>
          </a:xfrm>
          <a:prstGeom prst="parallelogram">
            <a:avLst/>
          </a:prstGeom>
          <a:solidFill>
            <a:srgbClr val="147A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Panel: Interdisciplinary Collaboration &amp; Team Science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 </a:t>
            </a:r>
          </a:p>
        </p:txBody>
      </p:sp>
      <p:pic>
        <p:nvPicPr>
          <p:cNvPr id="6" name="Picture 5" descr="A picture containing symbol, font, logo, graphics&#10;&#10;Description automatically generated">
            <a:extLst>
              <a:ext uri="{FF2B5EF4-FFF2-40B4-BE49-F238E27FC236}">
                <a16:creationId xmlns:a16="http://schemas.microsoft.com/office/drawing/2014/main" id="{65BC5744-E421-3252-D2A6-CB26160B71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07" y="208903"/>
            <a:ext cx="1386455" cy="1280160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B0AAC701-F1A2-CE3D-6833-2E75CCC3CC98}"/>
              </a:ext>
            </a:extLst>
          </p:cNvPr>
          <p:cNvSpPr txBox="1"/>
          <p:nvPr/>
        </p:nvSpPr>
        <p:spPr>
          <a:xfrm>
            <a:off x="1021976" y="4778187"/>
            <a:ext cx="7261412" cy="6771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i="1" dirty="0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endParaRPr lang="en-US" dirty="0"/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63C8EB3D-4D62-2FBB-CD74-B0DCB5EFD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5912" y="2503449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62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220F-4838-4C99-84C1-B763F8D1B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601" y="1967047"/>
            <a:ext cx="3025847" cy="1325563"/>
          </a:xfrm>
        </p:spPr>
        <p:txBody>
          <a:bodyPr>
            <a:normAutofit/>
          </a:bodyPr>
          <a:lstStyle/>
          <a:p>
            <a:r>
              <a:rPr lang="en-US" b="1" dirty="0"/>
              <a:t>Assumption #4:</a:t>
            </a:r>
            <a:endParaRPr lang="en-US" b="1" dirty="0">
              <a:cs typeface="Calibri Light"/>
            </a:endParaRPr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D50CA783-200E-4AAB-B08E-719BB68DAB41}"/>
              </a:ext>
            </a:extLst>
          </p:cNvPr>
          <p:cNvSpPr/>
          <p:nvPr/>
        </p:nvSpPr>
        <p:spPr>
          <a:xfrm>
            <a:off x="-685642" y="208903"/>
            <a:ext cx="11049000" cy="472134"/>
          </a:xfrm>
          <a:prstGeom prst="parallelogram">
            <a:avLst/>
          </a:prstGeom>
          <a:solidFill>
            <a:srgbClr val="147A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Panel: Interdisciplinary Collaboration &amp; Team Science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 </a:t>
            </a:r>
          </a:p>
        </p:txBody>
      </p:sp>
      <p:pic>
        <p:nvPicPr>
          <p:cNvPr id="6" name="Picture 5" descr="A picture containing symbol, font, logo, graphics&#10;&#10;Description automatically generated">
            <a:extLst>
              <a:ext uri="{FF2B5EF4-FFF2-40B4-BE49-F238E27FC236}">
                <a16:creationId xmlns:a16="http://schemas.microsoft.com/office/drawing/2014/main" id="{65BC5744-E421-3252-D2A6-CB26160B71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07" y="208903"/>
            <a:ext cx="1386455" cy="1280160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B0AAC701-F1A2-CE3D-6833-2E75CCC3CC98}"/>
              </a:ext>
            </a:extLst>
          </p:cNvPr>
          <p:cNvSpPr txBox="1"/>
          <p:nvPr/>
        </p:nvSpPr>
        <p:spPr>
          <a:xfrm>
            <a:off x="1021976" y="4778187"/>
            <a:ext cx="7261412" cy="6771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i="1" dirty="0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endParaRPr lang="en-US" dirty="0"/>
          </a:p>
        </p:txBody>
      </p:sp>
      <p:pic>
        <p:nvPicPr>
          <p:cNvPr id="5" name="Picture 6" descr="Icon&#10;&#10;Description automatically generated">
            <a:extLst>
              <a:ext uri="{FF2B5EF4-FFF2-40B4-BE49-F238E27FC236}">
                <a16:creationId xmlns:a16="http://schemas.microsoft.com/office/drawing/2014/main" id="{709F831F-9650-96BD-F14F-3A638E473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815" y="1998670"/>
            <a:ext cx="6144321" cy="363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10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1729</TotalTime>
  <Words>265</Words>
  <Application>Microsoft Macintosh PowerPoint</Application>
  <PresentationFormat>Widescreen</PresentationFormat>
  <Paragraphs>34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San Serif</vt:lpstr>
      <vt:lpstr>Times New Roman</vt:lpstr>
      <vt:lpstr>Office Theme</vt:lpstr>
      <vt:lpstr>Office Theme</vt:lpstr>
      <vt:lpstr>    An Introduction to Cross-Training</vt:lpstr>
      <vt:lpstr>Training Goals</vt:lpstr>
      <vt:lpstr>Assumption #1:</vt:lpstr>
      <vt:lpstr>Assumption #2:</vt:lpstr>
      <vt:lpstr>Assumption #3:</vt:lpstr>
      <vt:lpstr>Assumption #4: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WELCOME</dc:title>
  <dc:creator>Davis, Lizzy</dc:creator>
  <cp:lastModifiedBy>Whitworth, Kinsley</cp:lastModifiedBy>
  <cp:revision>780</cp:revision>
  <dcterms:created xsi:type="dcterms:W3CDTF">2022-04-25T16:33:58Z</dcterms:created>
  <dcterms:modified xsi:type="dcterms:W3CDTF">2024-08-27T20:00:16Z</dcterms:modified>
</cp:coreProperties>
</file>